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74" autoAdjust="0"/>
    <p:restoredTop sz="94660"/>
  </p:normalViewPr>
  <p:slideViewPr>
    <p:cSldViewPr snapToGrid="0">
      <p:cViewPr>
        <p:scale>
          <a:sx n="50" d="100"/>
          <a:sy n="50" d="100"/>
        </p:scale>
        <p:origin x="169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727B85-2C2D-4134-A7E1-7E88E7988F63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0C226BD-E439-44F9-A97E-6D162ADCC6AB}">
      <dgm:prSet/>
      <dgm:spPr/>
      <dgm:t>
        <a:bodyPr/>
        <a:lstStyle/>
        <a:p>
          <a:r>
            <a:rPr lang="en-US" b="0" i="0" baseline="0"/>
            <a:t>The process becomes </a:t>
          </a:r>
          <a:r>
            <a:rPr lang="en-US" b="1" i="0" baseline="0"/>
            <a:t>faster</a:t>
          </a:r>
          <a:r>
            <a:rPr lang="en-US" b="0" i="0" baseline="0"/>
            <a:t> and </a:t>
          </a:r>
          <a:r>
            <a:rPr lang="en-US" b="1" i="0" baseline="0"/>
            <a:t>more accurate</a:t>
          </a:r>
          <a:r>
            <a:rPr lang="en-US" b="0" i="0" baseline="0"/>
            <a:t>.</a:t>
          </a:r>
          <a:endParaRPr lang="en-US"/>
        </a:p>
      </dgm:t>
    </dgm:pt>
    <dgm:pt modelId="{8C9E6885-D86B-4364-BCA7-5065349EC8DB}" type="parTrans" cxnId="{51248113-DEA3-4740-B29B-9D41BF5E0400}">
      <dgm:prSet/>
      <dgm:spPr/>
      <dgm:t>
        <a:bodyPr/>
        <a:lstStyle/>
        <a:p>
          <a:endParaRPr lang="en-US"/>
        </a:p>
      </dgm:t>
    </dgm:pt>
    <dgm:pt modelId="{2CA0CB76-97AE-4DFB-9529-193FCA06948D}" type="sibTrans" cxnId="{51248113-DEA3-4740-B29B-9D41BF5E040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CEE2827-DED8-4818-93C3-7B9970C76FFF}">
      <dgm:prSet/>
      <dgm:spPr/>
      <dgm:t>
        <a:bodyPr/>
        <a:lstStyle/>
        <a:p>
          <a:r>
            <a:rPr lang="en-US" b="0" i="0" baseline="0"/>
            <a:t>Lecturers don’t do calculations manually.</a:t>
          </a:r>
          <a:endParaRPr lang="en-US"/>
        </a:p>
      </dgm:t>
    </dgm:pt>
    <dgm:pt modelId="{84CC715C-4EA8-4DDC-BBA0-5EFAF6AB170F}" type="parTrans" cxnId="{4C12F9EF-68CC-4991-972A-5ACB851A21AD}">
      <dgm:prSet/>
      <dgm:spPr/>
      <dgm:t>
        <a:bodyPr/>
        <a:lstStyle/>
        <a:p>
          <a:endParaRPr lang="en-US"/>
        </a:p>
      </dgm:t>
    </dgm:pt>
    <dgm:pt modelId="{E793E690-B79C-41EE-B97F-CD3D7B2BDB26}" type="sibTrans" cxnId="{4C12F9EF-68CC-4991-972A-5ACB851A21AD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3EB4D9E9-ABB0-4C0C-B4FE-EFA24818790C}">
      <dgm:prSet/>
      <dgm:spPr/>
      <dgm:t>
        <a:bodyPr/>
        <a:lstStyle/>
        <a:p>
          <a:r>
            <a:rPr lang="en-US" b="0" i="0" baseline="0"/>
            <a:t>Coordinators get a clean dashboard to approve claims.</a:t>
          </a:r>
          <a:endParaRPr lang="en-US"/>
        </a:p>
      </dgm:t>
    </dgm:pt>
    <dgm:pt modelId="{E7D0B8E2-9E62-474A-9E8C-52A35B3275A9}" type="parTrans" cxnId="{92CF3A50-4A19-41B9-9DB0-8DC6FFB855A4}">
      <dgm:prSet/>
      <dgm:spPr/>
      <dgm:t>
        <a:bodyPr/>
        <a:lstStyle/>
        <a:p>
          <a:endParaRPr lang="en-US"/>
        </a:p>
      </dgm:t>
    </dgm:pt>
    <dgm:pt modelId="{77C0CE25-75A9-4996-8ECB-0A32C32027C8}" type="sibTrans" cxnId="{92CF3A50-4A19-41B9-9DB0-8DC6FFB855A4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D79F60B4-EEAA-4652-AFC2-0F804A3CEC03}">
      <dgm:prSet/>
      <dgm:spPr/>
      <dgm:t>
        <a:bodyPr/>
        <a:lstStyle/>
        <a:p>
          <a:r>
            <a:rPr lang="en-US" b="0" i="0" baseline="0"/>
            <a:t>HR gets automatic reports instead of doing them by hand.</a:t>
          </a:r>
          <a:endParaRPr lang="en-US"/>
        </a:p>
      </dgm:t>
    </dgm:pt>
    <dgm:pt modelId="{C05998D8-C7C4-405C-AC9A-BE883DE6064D}" type="parTrans" cxnId="{A9B9E359-BF9B-49B2-9303-84BBEBDE0521}">
      <dgm:prSet/>
      <dgm:spPr/>
      <dgm:t>
        <a:bodyPr/>
        <a:lstStyle/>
        <a:p>
          <a:endParaRPr lang="en-US"/>
        </a:p>
      </dgm:t>
    </dgm:pt>
    <dgm:pt modelId="{FCFE2294-9DE6-4852-AB35-5115D26442CE}" type="sibTrans" cxnId="{A9B9E359-BF9B-49B2-9303-84BBEBDE0521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4D4ECA9F-9C0B-4BBA-916B-CE519949A006}">
      <dgm:prSet/>
      <dgm:spPr/>
      <dgm:t>
        <a:bodyPr/>
        <a:lstStyle/>
        <a:p>
          <a:r>
            <a:rPr lang="en-US" b="0" i="0" baseline="0"/>
            <a:t>The system reduces </a:t>
          </a:r>
          <a:r>
            <a:rPr lang="en-US" b="1" i="0" baseline="0"/>
            <a:t>mistakes</a:t>
          </a:r>
          <a:r>
            <a:rPr lang="en-US" b="0" i="0" baseline="0"/>
            <a:t>, </a:t>
          </a:r>
          <a:r>
            <a:rPr lang="en-US" b="1" i="0" baseline="0"/>
            <a:t>paperwork</a:t>
          </a:r>
          <a:r>
            <a:rPr lang="en-US" b="0" i="0" baseline="0"/>
            <a:t>, and </a:t>
          </a:r>
          <a:r>
            <a:rPr lang="en-US" b="1" i="0" baseline="0"/>
            <a:t>stress</a:t>
          </a:r>
          <a:r>
            <a:rPr lang="en-US" b="0" i="0" baseline="0"/>
            <a:t>.</a:t>
          </a:r>
          <a:endParaRPr lang="en-US"/>
        </a:p>
      </dgm:t>
    </dgm:pt>
    <dgm:pt modelId="{843D557C-C33C-42C2-9A51-A7ABE3C6BD06}" type="parTrans" cxnId="{A884160A-0D8E-4216-9365-90D54898ADA4}">
      <dgm:prSet/>
      <dgm:spPr/>
      <dgm:t>
        <a:bodyPr/>
        <a:lstStyle/>
        <a:p>
          <a:endParaRPr lang="en-US"/>
        </a:p>
      </dgm:t>
    </dgm:pt>
    <dgm:pt modelId="{F6A037F8-3281-432D-9796-6B67B51E4A27}" type="sibTrans" cxnId="{A884160A-0D8E-4216-9365-90D54898ADA4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C25F43E3-C65A-4A46-9C13-BAE22D05FE8B}">
      <dgm:prSet/>
      <dgm:spPr/>
      <dgm:t>
        <a:bodyPr/>
        <a:lstStyle/>
        <a:p>
          <a:r>
            <a:rPr lang="en-US" b="0" i="0" baseline="0"/>
            <a:t>CMCS makes the whole claim process simple, modern, and reliable</a:t>
          </a:r>
          <a:endParaRPr lang="en-US"/>
        </a:p>
      </dgm:t>
    </dgm:pt>
    <dgm:pt modelId="{71FC0BD0-7FB8-4E09-9493-2196D7DCF8D5}" type="parTrans" cxnId="{7F03B0A9-501F-4078-959A-988D65092F00}">
      <dgm:prSet/>
      <dgm:spPr/>
      <dgm:t>
        <a:bodyPr/>
        <a:lstStyle/>
        <a:p>
          <a:endParaRPr lang="en-US"/>
        </a:p>
      </dgm:t>
    </dgm:pt>
    <dgm:pt modelId="{F07FB537-3C67-4386-A8E4-7482055E0660}" type="sibTrans" cxnId="{7F03B0A9-501F-4078-959A-988D65092F00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EE563F08-1D93-4296-87E2-2BF38A33FBBF}" type="pres">
      <dgm:prSet presAssocID="{C8727B85-2C2D-4134-A7E1-7E88E7988F63}" presName="Name0" presStyleCnt="0">
        <dgm:presLayoutVars>
          <dgm:animLvl val="lvl"/>
          <dgm:resizeHandles val="exact"/>
        </dgm:presLayoutVars>
      </dgm:prSet>
      <dgm:spPr/>
    </dgm:pt>
    <dgm:pt modelId="{BCC78CD9-BF21-49E1-918F-EBC8670C99BA}" type="pres">
      <dgm:prSet presAssocID="{A0C226BD-E439-44F9-A97E-6D162ADCC6AB}" presName="compositeNode" presStyleCnt="0">
        <dgm:presLayoutVars>
          <dgm:bulletEnabled val="1"/>
        </dgm:presLayoutVars>
      </dgm:prSet>
      <dgm:spPr/>
    </dgm:pt>
    <dgm:pt modelId="{23A6B3D5-9245-429E-B323-AB57F9DDA260}" type="pres">
      <dgm:prSet presAssocID="{A0C226BD-E439-44F9-A97E-6D162ADCC6AB}" presName="bgRect" presStyleLbl="alignNode1" presStyleIdx="0" presStyleCnt="6"/>
      <dgm:spPr/>
    </dgm:pt>
    <dgm:pt modelId="{208B340D-193E-43D4-B180-BBF71069B49F}" type="pres">
      <dgm:prSet presAssocID="{2CA0CB76-97AE-4DFB-9529-193FCA06948D}" presName="sibTransNodeRect" presStyleLbl="alignNode1" presStyleIdx="0" presStyleCnt="6">
        <dgm:presLayoutVars>
          <dgm:chMax val="0"/>
          <dgm:bulletEnabled val="1"/>
        </dgm:presLayoutVars>
      </dgm:prSet>
      <dgm:spPr/>
    </dgm:pt>
    <dgm:pt modelId="{97B86F3A-370D-4790-912C-62E2EBFCD63D}" type="pres">
      <dgm:prSet presAssocID="{A0C226BD-E439-44F9-A97E-6D162ADCC6AB}" presName="nodeRect" presStyleLbl="alignNode1" presStyleIdx="0" presStyleCnt="6">
        <dgm:presLayoutVars>
          <dgm:bulletEnabled val="1"/>
        </dgm:presLayoutVars>
      </dgm:prSet>
      <dgm:spPr/>
    </dgm:pt>
    <dgm:pt modelId="{238BA558-B20F-4517-9F44-1F8D37F28658}" type="pres">
      <dgm:prSet presAssocID="{2CA0CB76-97AE-4DFB-9529-193FCA06948D}" presName="sibTrans" presStyleCnt="0"/>
      <dgm:spPr/>
    </dgm:pt>
    <dgm:pt modelId="{2235C2C6-ACD2-4EE4-8753-52050AE9C747}" type="pres">
      <dgm:prSet presAssocID="{FCEE2827-DED8-4818-93C3-7B9970C76FFF}" presName="compositeNode" presStyleCnt="0">
        <dgm:presLayoutVars>
          <dgm:bulletEnabled val="1"/>
        </dgm:presLayoutVars>
      </dgm:prSet>
      <dgm:spPr/>
    </dgm:pt>
    <dgm:pt modelId="{7D3B3242-E1A0-485F-8B56-A242214FC7D4}" type="pres">
      <dgm:prSet presAssocID="{FCEE2827-DED8-4818-93C3-7B9970C76FFF}" presName="bgRect" presStyleLbl="alignNode1" presStyleIdx="1" presStyleCnt="6"/>
      <dgm:spPr/>
    </dgm:pt>
    <dgm:pt modelId="{5A601202-4A33-40EB-AD9D-EE1EBA4C8CAC}" type="pres">
      <dgm:prSet presAssocID="{E793E690-B79C-41EE-B97F-CD3D7B2BDB26}" presName="sibTransNodeRect" presStyleLbl="alignNode1" presStyleIdx="1" presStyleCnt="6">
        <dgm:presLayoutVars>
          <dgm:chMax val="0"/>
          <dgm:bulletEnabled val="1"/>
        </dgm:presLayoutVars>
      </dgm:prSet>
      <dgm:spPr/>
    </dgm:pt>
    <dgm:pt modelId="{692EF937-D36D-4456-8E0F-B02CCF19D94C}" type="pres">
      <dgm:prSet presAssocID="{FCEE2827-DED8-4818-93C3-7B9970C76FFF}" presName="nodeRect" presStyleLbl="alignNode1" presStyleIdx="1" presStyleCnt="6">
        <dgm:presLayoutVars>
          <dgm:bulletEnabled val="1"/>
        </dgm:presLayoutVars>
      </dgm:prSet>
      <dgm:spPr/>
    </dgm:pt>
    <dgm:pt modelId="{44DBD148-6192-423E-AD37-08851EE5D7A3}" type="pres">
      <dgm:prSet presAssocID="{E793E690-B79C-41EE-B97F-CD3D7B2BDB26}" presName="sibTrans" presStyleCnt="0"/>
      <dgm:spPr/>
    </dgm:pt>
    <dgm:pt modelId="{C7B9F0DA-52D5-4584-8D80-AE9CF1ECD107}" type="pres">
      <dgm:prSet presAssocID="{3EB4D9E9-ABB0-4C0C-B4FE-EFA24818790C}" presName="compositeNode" presStyleCnt="0">
        <dgm:presLayoutVars>
          <dgm:bulletEnabled val="1"/>
        </dgm:presLayoutVars>
      </dgm:prSet>
      <dgm:spPr/>
    </dgm:pt>
    <dgm:pt modelId="{7E3B8D8E-FBA9-4BC5-A56E-37E4A26D2AA1}" type="pres">
      <dgm:prSet presAssocID="{3EB4D9E9-ABB0-4C0C-B4FE-EFA24818790C}" presName="bgRect" presStyleLbl="alignNode1" presStyleIdx="2" presStyleCnt="6"/>
      <dgm:spPr/>
    </dgm:pt>
    <dgm:pt modelId="{ADB07580-61BA-4EB6-9865-EFF51F88FF9E}" type="pres">
      <dgm:prSet presAssocID="{77C0CE25-75A9-4996-8ECB-0A32C32027C8}" presName="sibTransNodeRect" presStyleLbl="alignNode1" presStyleIdx="2" presStyleCnt="6">
        <dgm:presLayoutVars>
          <dgm:chMax val="0"/>
          <dgm:bulletEnabled val="1"/>
        </dgm:presLayoutVars>
      </dgm:prSet>
      <dgm:spPr/>
    </dgm:pt>
    <dgm:pt modelId="{C1D5464E-BF3D-473B-B514-B4C229F07B35}" type="pres">
      <dgm:prSet presAssocID="{3EB4D9E9-ABB0-4C0C-B4FE-EFA24818790C}" presName="nodeRect" presStyleLbl="alignNode1" presStyleIdx="2" presStyleCnt="6">
        <dgm:presLayoutVars>
          <dgm:bulletEnabled val="1"/>
        </dgm:presLayoutVars>
      </dgm:prSet>
      <dgm:spPr/>
    </dgm:pt>
    <dgm:pt modelId="{28621296-0B4E-4A72-BCE7-E9D1687FD8A1}" type="pres">
      <dgm:prSet presAssocID="{77C0CE25-75A9-4996-8ECB-0A32C32027C8}" presName="sibTrans" presStyleCnt="0"/>
      <dgm:spPr/>
    </dgm:pt>
    <dgm:pt modelId="{13A31A7D-65E7-4A76-99C1-795C199E5289}" type="pres">
      <dgm:prSet presAssocID="{D79F60B4-EEAA-4652-AFC2-0F804A3CEC03}" presName="compositeNode" presStyleCnt="0">
        <dgm:presLayoutVars>
          <dgm:bulletEnabled val="1"/>
        </dgm:presLayoutVars>
      </dgm:prSet>
      <dgm:spPr/>
    </dgm:pt>
    <dgm:pt modelId="{AC7B058D-C384-45FE-8E04-B644C494E08F}" type="pres">
      <dgm:prSet presAssocID="{D79F60B4-EEAA-4652-AFC2-0F804A3CEC03}" presName="bgRect" presStyleLbl="alignNode1" presStyleIdx="3" presStyleCnt="6"/>
      <dgm:spPr/>
    </dgm:pt>
    <dgm:pt modelId="{0C5E9E2E-3EB1-44D9-B030-5AD5AB6043B5}" type="pres">
      <dgm:prSet presAssocID="{FCFE2294-9DE6-4852-AB35-5115D26442CE}" presName="sibTransNodeRect" presStyleLbl="alignNode1" presStyleIdx="3" presStyleCnt="6">
        <dgm:presLayoutVars>
          <dgm:chMax val="0"/>
          <dgm:bulletEnabled val="1"/>
        </dgm:presLayoutVars>
      </dgm:prSet>
      <dgm:spPr/>
    </dgm:pt>
    <dgm:pt modelId="{749DBAD8-73EA-4BCD-9C98-DED48B46D4E4}" type="pres">
      <dgm:prSet presAssocID="{D79F60B4-EEAA-4652-AFC2-0F804A3CEC03}" presName="nodeRect" presStyleLbl="alignNode1" presStyleIdx="3" presStyleCnt="6">
        <dgm:presLayoutVars>
          <dgm:bulletEnabled val="1"/>
        </dgm:presLayoutVars>
      </dgm:prSet>
      <dgm:spPr/>
    </dgm:pt>
    <dgm:pt modelId="{331E49FE-2D36-4149-80F5-A56F83B6A4DD}" type="pres">
      <dgm:prSet presAssocID="{FCFE2294-9DE6-4852-AB35-5115D26442CE}" presName="sibTrans" presStyleCnt="0"/>
      <dgm:spPr/>
    </dgm:pt>
    <dgm:pt modelId="{7C1DB0B3-EA32-4B93-9922-6FE6589D94F1}" type="pres">
      <dgm:prSet presAssocID="{4D4ECA9F-9C0B-4BBA-916B-CE519949A006}" presName="compositeNode" presStyleCnt="0">
        <dgm:presLayoutVars>
          <dgm:bulletEnabled val="1"/>
        </dgm:presLayoutVars>
      </dgm:prSet>
      <dgm:spPr/>
    </dgm:pt>
    <dgm:pt modelId="{160B4517-E749-4F2D-85C3-67BFAE6CF5DD}" type="pres">
      <dgm:prSet presAssocID="{4D4ECA9F-9C0B-4BBA-916B-CE519949A006}" presName="bgRect" presStyleLbl="alignNode1" presStyleIdx="4" presStyleCnt="6"/>
      <dgm:spPr/>
    </dgm:pt>
    <dgm:pt modelId="{81FD5FD3-FAE9-4146-8E01-22EC7E9479BD}" type="pres">
      <dgm:prSet presAssocID="{F6A037F8-3281-432D-9796-6B67B51E4A27}" presName="sibTransNodeRect" presStyleLbl="alignNode1" presStyleIdx="4" presStyleCnt="6">
        <dgm:presLayoutVars>
          <dgm:chMax val="0"/>
          <dgm:bulletEnabled val="1"/>
        </dgm:presLayoutVars>
      </dgm:prSet>
      <dgm:spPr/>
    </dgm:pt>
    <dgm:pt modelId="{830E7E93-C078-45F5-B4AF-5DD326AA1732}" type="pres">
      <dgm:prSet presAssocID="{4D4ECA9F-9C0B-4BBA-916B-CE519949A006}" presName="nodeRect" presStyleLbl="alignNode1" presStyleIdx="4" presStyleCnt="6">
        <dgm:presLayoutVars>
          <dgm:bulletEnabled val="1"/>
        </dgm:presLayoutVars>
      </dgm:prSet>
      <dgm:spPr/>
    </dgm:pt>
    <dgm:pt modelId="{81413F82-F3CC-41EC-B2FE-15045DFD49B3}" type="pres">
      <dgm:prSet presAssocID="{F6A037F8-3281-432D-9796-6B67B51E4A27}" presName="sibTrans" presStyleCnt="0"/>
      <dgm:spPr/>
    </dgm:pt>
    <dgm:pt modelId="{9261C909-5DD7-4E78-98FB-9468603B3617}" type="pres">
      <dgm:prSet presAssocID="{C25F43E3-C65A-4A46-9C13-BAE22D05FE8B}" presName="compositeNode" presStyleCnt="0">
        <dgm:presLayoutVars>
          <dgm:bulletEnabled val="1"/>
        </dgm:presLayoutVars>
      </dgm:prSet>
      <dgm:spPr/>
    </dgm:pt>
    <dgm:pt modelId="{1536A19D-A764-4B81-B2F3-CC55BEDED078}" type="pres">
      <dgm:prSet presAssocID="{C25F43E3-C65A-4A46-9C13-BAE22D05FE8B}" presName="bgRect" presStyleLbl="alignNode1" presStyleIdx="5" presStyleCnt="6"/>
      <dgm:spPr/>
    </dgm:pt>
    <dgm:pt modelId="{5731F6A1-6370-4CE6-AF63-EB2A65D0E8B6}" type="pres">
      <dgm:prSet presAssocID="{F07FB537-3C67-4386-A8E4-7482055E0660}" presName="sibTransNodeRect" presStyleLbl="alignNode1" presStyleIdx="5" presStyleCnt="6">
        <dgm:presLayoutVars>
          <dgm:chMax val="0"/>
          <dgm:bulletEnabled val="1"/>
        </dgm:presLayoutVars>
      </dgm:prSet>
      <dgm:spPr/>
    </dgm:pt>
    <dgm:pt modelId="{67EDA886-C24B-4B05-877A-4E1E965300E3}" type="pres">
      <dgm:prSet presAssocID="{C25F43E3-C65A-4A46-9C13-BAE22D05FE8B}" presName="nodeRect" presStyleLbl="alignNode1" presStyleIdx="5" presStyleCnt="6">
        <dgm:presLayoutVars>
          <dgm:bulletEnabled val="1"/>
        </dgm:presLayoutVars>
      </dgm:prSet>
      <dgm:spPr/>
    </dgm:pt>
  </dgm:ptLst>
  <dgm:cxnLst>
    <dgm:cxn modelId="{FCC2D605-E9B6-4A63-8851-DBCCD9B17452}" type="presOf" srcId="{3EB4D9E9-ABB0-4C0C-B4FE-EFA24818790C}" destId="{7E3B8D8E-FBA9-4BC5-A56E-37E4A26D2AA1}" srcOrd="0" destOrd="0" presId="urn:microsoft.com/office/officeart/2016/7/layout/LinearBlockProcessNumbered"/>
    <dgm:cxn modelId="{A884160A-0D8E-4216-9365-90D54898ADA4}" srcId="{C8727B85-2C2D-4134-A7E1-7E88E7988F63}" destId="{4D4ECA9F-9C0B-4BBA-916B-CE519949A006}" srcOrd="4" destOrd="0" parTransId="{843D557C-C33C-42C2-9A51-A7ABE3C6BD06}" sibTransId="{F6A037F8-3281-432D-9796-6B67B51E4A27}"/>
    <dgm:cxn modelId="{51248113-DEA3-4740-B29B-9D41BF5E0400}" srcId="{C8727B85-2C2D-4134-A7E1-7E88E7988F63}" destId="{A0C226BD-E439-44F9-A97E-6D162ADCC6AB}" srcOrd="0" destOrd="0" parTransId="{8C9E6885-D86B-4364-BCA7-5065349EC8DB}" sibTransId="{2CA0CB76-97AE-4DFB-9529-193FCA06948D}"/>
    <dgm:cxn modelId="{F2B45E1B-111A-4D58-B944-F6BBF4A160D8}" type="presOf" srcId="{D79F60B4-EEAA-4652-AFC2-0F804A3CEC03}" destId="{AC7B058D-C384-45FE-8E04-B644C494E08F}" srcOrd="0" destOrd="0" presId="urn:microsoft.com/office/officeart/2016/7/layout/LinearBlockProcessNumbered"/>
    <dgm:cxn modelId="{B116A330-B6A5-49B6-B304-56EAB77B1125}" type="presOf" srcId="{FCFE2294-9DE6-4852-AB35-5115D26442CE}" destId="{0C5E9E2E-3EB1-44D9-B030-5AD5AB6043B5}" srcOrd="0" destOrd="0" presId="urn:microsoft.com/office/officeart/2016/7/layout/LinearBlockProcessNumbered"/>
    <dgm:cxn modelId="{9E749231-7D01-424B-802C-4F38F90935B0}" type="presOf" srcId="{F6A037F8-3281-432D-9796-6B67B51E4A27}" destId="{81FD5FD3-FAE9-4146-8E01-22EC7E9479BD}" srcOrd="0" destOrd="0" presId="urn:microsoft.com/office/officeart/2016/7/layout/LinearBlockProcessNumbered"/>
    <dgm:cxn modelId="{DC696334-DE86-4FF6-90A5-86CAC56BAE95}" type="presOf" srcId="{F07FB537-3C67-4386-A8E4-7482055E0660}" destId="{5731F6A1-6370-4CE6-AF63-EB2A65D0E8B6}" srcOrd="0" destOrd="0" presId="urn:microsoft.com/office/officeart/2016/7/layout/LinearBlockProcessNumbered"/>
    <dgm:cxn modelId="{9E8B625B-AD98-4DE1-AC4D-2B96823BB7FA}" type="presOf" srcId="{4D4ECA9F-9C0B-4BBA-916B-CE519949A006}" destId="{160B4517-E749-4F2D-85C3-67BFAE6CF5DD}" srcOrd="0" destOrd="0" presId="urn:microsoft.com/office/officeart/2016/7/layout/LinearBlockProcessNumbered"/>
    <dgm:cxn modelId="{20D77242-70B1-4B85-97DD-D79AF0F69CE8}" type="presOf" srcId="{C8727B85-2C2D-4134-A7E1-7E88E7988F63}" destId="{EE563F08-1D93-4296-87E2-2BF38A33FBBF}" srcOrd="0" destOrd="0" presId="urn:microsoft.com/office/officeart/2016/7/layout/LinearBlockProcessNumbered"/>
    <dgm:cxn modelId="{D2107A6D-1C49-432F-955B-C9E7CAAEA231}" type="presOf" srcId="{77C0CE25-75A9-4996-8ECB-0A32C32027C8}" destId="{ADB07580-61BA-4EB6-9865-EFF51F88FF9E}" srcOrd="0" destOrd="0" presId="urn:microsoft.com/office/officeart/2016/7/layout/LinearBlockProcessNumbered"/>
    <dgm:cxn modelId="{92CF3A50-4A19-41B9-9DB0-8DC6FFB855A4}" srcId="{C8727B85-2C2D-4134-A7E1-7E88E7988F63}" destId="{3EB4D9E9-ABB0-4C0C-B4FE-EFA24818790C}" srcOrd="2" destOrd="0" parTransId="{E7D0B8E2-9E62-474A-9E8C-52A35B3275A9}" sibTransId="{77C0CE25-75A9-4996-8ECB-0A32C32027C8}"/>
    <dgm:cxn modelId="{8E522752-094E-4D32-95B9-99520AEE953D}" type="presOf" srcId="{E793E690-B79C-41EE-B97F-CD3D7B2BDB26}" destId="{5A601202-4A33-40EB-AD9D-EE1EBA4C8CAC}" srcOrd="0" destOrd="0" presId="urn:microsoft.com/office/officeart/2016/7/layout/LinearBlockProcessNumbered"/>
    <dgm:cxn modelId="{22CBC456-DC3B-4523-B0FF-2EE08D46B9AB}" type="presOf" srcId="{FCEE2827-DED8-4818-93C3-7B9970C76FFF}" destId="{7D3B3242-E1A0-485F-8B56-A242214FC7D4}" srcOrd="0" destOrd="0" presId="urn:microsoft.com/office/officeart/2016/7/layout/LinearBlockProcessNumbered"/>
    <dgm:cxn modelId="{A9B9E359-BF9B-49B2-9303-84BBEBDE0521}" srcId="{C8727B85-2C2D-4134-A7E1-7E88E7988F63}" destId="{D79F60B4-EEAA-4652-AFC2-0F804A3CEC03}" srcOrd="3" destOrd="0" parTransId="{C05998D8-C7C4-405C-AC9A-BE883DE6064D}" sibTransId="{FCFE2294-9DE6-4852-AB35-5115D26442CE}"/>
    <dgm:cxn modelId="{A5EEEA83-81E8-4321-8235-26DB05B856A4}" type="presOf" srcId="{C25F43E3-C65A-4A46-9C13-BAE22D05FE8B}" destId="{67EDA886-C24B-4B05-877A-4E1E965300E3}" srcOrd="1" destOrd="0" presId="urn:microsoft.com/office/officeart/2016/7/layout/LinearBlockProcessNumbered"/>
    <dgm:cxn modelId="{D14F25A6-B4DB-45E7-8CC4-31C93F47C98F}" type="presOf" srcId="{4D4ECA9F-9C0B-4BBA-916B-CE519949A006}" destId="{830E7E93-C078-45F5-B4AF-5DD326AA1732}" srcOrd="1" destOrd="0" presId="urn:microsoft.com/office/officeart/2016/7/layout/LinearBlockProcessNumbered"/>
    <dgm:cxn modelId="{7F03B0A9-501F-4078-959A-988D65092F00}" srcId="{C8727B85-2C2D-4134-A7E1-7E88E7988F63}" destId="{C25F43E3-C65A-4A46-9C13-BAE22D05FE8B}" srcOrd="5" destOrd="0" parTransId="{71FC0BD0-7FB8-4E09-9493-2196D7DCF8D5}" sibTransId="{F07FB537-3C67-4386-A8E4-7482055E0660}"/>
    <dgm:cxn modelId="{9FEC76D7-4F5F-468B-9E9F-022CD008C7F2}" type="presOf" srcId="{3EB4D9E9-ABB0-4C0C-B4FE-EFA24818790C}" destId="{C1D5464E-BF3D-473B-B514-B4C229F07B35}" srcOrd="1" destOrd="0" presId="urn:microsoft.com/office/officeart/2016/7/layout/LinearBlockProcessNumbered"/>
    <dgm:cxn modelId="{ED913EE5-A2F3-4E32-8ECF-D72A88C151CC}" type="presOf" srcId="{2CA0CB76-97AE-4DFB-9529-193FCA06948D}" destId="{208B340D-193E-43D4-B180-BBF71069B49F}" srcOrd="0" destOrd="0" presId="urn:microsoft.com/office/officeart/2016/7/layout/LinearBlockProcessNumbered"/>
    <dgm:cxn modelId="{C730DCEC-456E-408B-8EA5-5B5BB330A9A8}" type="presOf" srcId="{FCEE2827-DED8-4818-93C3-7B9970C76FFF}" destId="{692EF937-D36D-4456-8E0F-B02CCF19D94C}" srcOrd="1" destOrd="0" presId="urn:microsoft.com/office/officeart/2016/7/layout/LinearBlockProcessNumbered"/>
    <dgm:cxn modelId="{77DB7BED-A7D9-4294-AF3B-C3879F2AD558}" type="presOf" srcId="{A0C226BD-E439-44F9-A97E-6D162ADCC6AB}" destId="{23A6B3D5-9245-429E-B323-AB57F9DDA260}" srcOrd="0" destOrd="0" presId="urn:microsoft.com/office/officeart/2016/7/layout/LinearBlockProcessNumbered"/>
    <dgm:cxn modelId="{DCD2C7ED-1E04-4093-95E3-429FFBE6C4A6}" type="presOf" srcId="{A0C226BD-E439-44F9-A97E-6D162ADCC6AB}" destId="{97B86F3A-370D-4790-912C-62E2EBFCD63D}" srcOrd="1" destOrd="0" presId="urn:microsoft.com/office/officeart/2016/7/layout/LinearBlockProcessNumbered"/>
    <dgm:cxn modelId="{4C12F9EF-68CC-4991-972A-5ACB851A21AD}" srcId="{C8727B85-2C2D-4134-A7E1-7E88E7988F63}" destId="{FCEE2827-DED8-4818-93C3-7B9970C76FFF}" srcOrd="1" destOrd="0" parTransId="{84CC715C-4EA8-4DDC-BBA0-5EFAF6AB170F}" sibTransId="{E793E690-B79C-41EE-B97F-CD3D7B2BDB26}"/>
    <dgm:cxn modelId="{17B9F4F1-9E85-4ECB-A77C-C80F4F2AF629}" type="presOf" srcId="{D79F60B4-EEAA-4652-AFC2-0F804A3CEC03}" destId="{749DBAD8-73EA-4BCD-9C98-DED48B46D4E4}" srcOrd="1" destOrd="0" presId="urn:microsoft.com/office/officeart/2016/7/layout/LinearBlockProcessNumbered"/>
    <dgm:cxn modelId="{28FF1DF3-0499-4890-A27B-552FC122CBDE}" type="presOf" srcId="{C25F43E3-C65A-4A46-9C13-BAE22D05FE8B}" destId="{1536A19D-A764-4B81-B2F3-CC55BEDED078}" srcOrd="0" destOrd="0" presId="urn:microsoft.com/office/officeart/2016/7/layout/LinearBlockProcessNumbered"/>
    <dgm:cxn modelId="{45151903-1833-41F2-9CFF-9B425BB90AB6}" type="presParOf" srcId="{EE563F08-1D93-4296-87E2-2BF38A33FBBF}" destId="{BCC78CD9-BF21-49E1-918F-EBC8670C99BA}" srcOrd="0" destOrd="0" presId="urn:microsoft.com/office/officeart/2016/7/layout/LinearBlockProcessNumbered"/>
    <dgm:cxn modelId="{19A755CC-FE3E-45E7-922B-7D28DABFA100}" type="presParOf" srcId="{BCC78CD9-BF21-49E1-918F-EBC8670C99BA}" destId="{23A6B3D5-9245-429E-B323-AB57F9DDA260}" srcOrd="0" destOrd="0" presId="urn:microsoft.com/office/officeart/2016/7/layout/LinearBlockProcessNumbered"/>
    <dgm:cxn modelId="{C2C4529A-C33B-4FD9-9DC8-1768FFAAD2C5}" type="presParOf" srcId="{BCC78CD9-BF21-49E1-918F-EBC8670C99BA}" destId="{208B340D-193E-43D4-B180-BBF71069B49F}" srcOrd="1" destOrd="0" presId="urn:microsoft.com/office/officeart/2016/7/layout/LinearBlockProcessNumbered"/>
    <dgm:cxn modelId="{DEEF1A36-4A94-4D8B-9451-D611128EEEDA}" type="presParOf" srcId="{BCC78CD9-BF21-49E1-918F-EBC8670C99BA}" destId="{97B86F3A-370D-4790-912C-62E2EBFCD63D}" srcOrd="2" destOrd="0" presId="urn:microsoft.com/office/officeart/2016/7/layout/LinearBlockProcessNumbered"/>
    <dgm:cxn modelId="{5B9E3FCC-7AEE-43D6-B9DA-8672041C2B5C}" type="presParOf" srcId="{EE563F08-1D93-4296-87E2-2BF38A33FBBF}" destId="{238BA558-B20F-4517-9F44-1F8D37F28658}" srcOrd="1" destOrd="0" presId="urn:microsoft.com/office/officeart/2016/7/layout/LinearBlockProcessNumbered"/>
    <dgm:cxn modelId="{D9CD42BB-5442-4E37-B4CB-9AAAFA76E954}" type="presParOf" srcId="{EE563F08-1D93-4296-87E2-2BF38A33FBBF}" destId="{2235C2C6-ACD2-4EE4-8753-52050AE9C747}" srcOrd="2" destOrd="0" presId="urn:microsoft.com/office/officeart/2016/7/layout/LinearBlockProcessNumbered"/>
    <dgm:cxn modelId="{C646237D-96A7-4691-A841-8D6BA9A0E0EA}" type="presParOf" srcId="{2235C2C6-ACD2-4EE4-8753-52050AE9C747}" destId="{7D3B3242-E1A0-485F-8B56-A242214FC7D4}" srcOrd="0" destOrd="0" presId="urn:microsoft.com/office/officeart/2016/7/layout/LinearBlockProcessNumbered"/>
    <dgm:cxn modelId="{C2385BA1-1523-4DEF-AB20-94A6D2811F23}" type="presParOf" srcId="{2235C2C6-ACD2-4EE4-8753-52050AE9C747}" destId="{5A601202-4A33-40EB-AD9D-EE1EBA4C8CAC}" srcOrd="1" destOrd="0" presId="urn:microsoft.com/office/officeart/2016/7/layout/LinearBlockProcessNumbered"/>
    <dgm:cxn modelId="{E0EC67A6-5414-4EDB-8C8B-162358402725}" type="presParOf" srcId="{2235C2C6-ACD2-4EE4-8753-52050AE9C747}" destId="{692EF937-D36D-4456-8E0F-B02CCF19D94C}" srcOrd="2" destOrd="0" presId="urn:microsoft.com/office/officeart/2016/7/layout/LinearBlockProcessNumbered"/>
    <dgm:cxn modelId="{A656AE96-73BF-4DA7-A57F-1CA46C301166}" type="presParOf" srcId="{EE563F08-1D93-4296-87E2-2BF38A33FBBF}" destId="{44DBD148-6192-423E-AD37-08851EE5D7A3}" srcOrd="3" destOrd="0" presId="urn:microsoft.com/office/officeart/2016/7/layout/LinearBlockProcessNumbered"/>
    <dgm:cxn modelId="{36ED6B2C-3A77-464F-9290-0F3366B0DC3B}" type="presParOf" srcId="{EE563F08-1D93-4296-87E2-2BF38A33FBBF}" destId="{C7B9F0DA-52D5-4584-8D80-AE9CF1ECD107}" srcOrd="4" destOrd="0" presId="urn:microsoft.com/office/officeart/2016/7/layout/LinearBlockProcessNumbered"/>
    <dgm:cxn modelId="{E25BD740-712C-4C19-A56E-551354FD8C15}" type="presParOf" srcId="{C7B9F0DA-52D5-4584-8D80-AE9CF1ECD107}" destId="{7E3B8D8E-FBA9-4BC5-A56E-37E4A26D2AA1}" srcOrd="0" destOrd="0" presId="urn:microsoft.com/office/officeart/2016/7/layout/LinearBlockProcessNumbered"/>
    <dgm:cxn modelId="{BFCD45E1-661B-4B8C-AB1D-CE7D26B5A10A}" type="presParOf" srcId="{C7B9F0DA-52D5-4584-8D80-AE9CF1ECD107}" destId="{ADB07580-61BA-4EB6-9865-EFF51F88FF9E}" srcOrd="1" destOrd="0" presId="urn:microsoft.com/office/officeart/2016/7/layout/LinearBlockProcessNumbered"/>
    <dgm:cxn modelId="{A7FD75E2-C7AD-4CF3-AC7A-1A3CCA26FC34}" type="presParOf" srcId="{C7B9F0DA-52D5-4584-8D80-AE9CF1ECD107}" destId="{C1D5464E-BF3D-473B-B514-B4C229F07B35}" srcOrd="2" destOrd="0" presId="urn:microsoft.com/office/officeart/2016/7/layout/LinearBlockProcessNumbered"/>
    <dgm:cxn modelId="{BEBB2086-5913-4B57-BA78-5A24EA9361DE}" type="presParOf" srcId="{EE563F08-1D93-4296-87E2-2BF38A33FBBF}" destId="{28621296-0B4E-4A72-BCE7-E9D1687FD8A1}" srcOrd="5" destOrd="0" presId="urn:microsoft.com/office/officeart/2016/7/layout/LinearBlockProcessNumbered"/>
    <dgm:cxn modelId="{526889BF-21E7-47BE-9A55-3CAA386AFE18}" type="presParOf" srcId="{EE563F08-1D93-4296-87E2-2BF38A33FBBF}" destId="{13A31A7D-65E7-4A76-99C1-795C199E5289}" srcOrd="6" destOrd="0" presId="urn:microsoft.com/office/officeart/2016/7/layout/LinearBlockProcessNumbered"/>
    <dgm:cxn modelId="{8404CB30-6869-48BC-A623-783459456EF7}" type="presParOf" srcId="{13A31A7D-65E7-4A76-99C1-795C199E5289}" destId="{AC7B058D-C384-45FE-8E04-B644C494E08F}" srcOrd="0" destOrd="0" presId="urn:microsoft.com/office/officeart/2016/7/layout/LinearBlockProcessNumbered"/>
    <dgm:cxn modelId="{35F0A94B-5118-4273-98FD-BA12D09D1C8F}" type="presParOf" srcId="{13A31A7D-65E7-4A76-99C1-795C199E5289}" destId="{0C5E9E2E-3EB1-44D9-B030-5AD5AB6043B5}" srcOrd="1" destOrd="0" presId="urn:microsoft.com/office/officeart/2016/7/layout/LinearBlockProcessNumbered"/>
    <dgm:cxn modelId="{73B5A81F-DC5D-4B3B-802C-33387F02492A}" type="presParOf" srcId="{13A31A7D-65E7-4A76-99C1-795C199E5289}" destId="{749DBAD8-73EA-4BCD-9C98-DED48B46D4E4}" srcOrd="2" destOrd="0" presId="urn:microsoft.com/office/officeart/2016/7/layout/LinearBlockProcessNumbered"/>
    <dgm:cxn modelId="{AC21FC32-24E8-4EAD-B7F3-6974E0DF2882}" type="presParOf" srcId="{EE563F08-1D93-4296-87E2-2BF38A33FBBF}" destId="{331E49FE-2D36-4149-80F5-A56F83B6A4DD}" srcOrd="7" destOrd="0" presId="urn:microsoft.com/office/officeart/2016/7/layout/LinearBlockProcessNumbered"/>
    <dgm:cxn modelId="{C3A0AE7B-9D52-4E6A-BF61-C4BB8F0DFB0F}" type="presParOf" srcId="{EE563F08-1D93-4296-87E2-2BF38A33FBBF}" destId="{7C1DB0B3-EA32-4B93-9922-6FE6589D94F1}" srcOrd="8" destOrd="0" presId="urn:microsoft.com/office/officeart/2016/7/layout/LinearBlockProcessNumbered"/>
    <dgm:cxn modelId="{68C1FE81-9EA3-45CE-8F47-6EDF69888830}" type="presParOf" srcId="{7C1DB0B3-EA32-4B93-9922-6FE6589D94F1}" destId="{160B4517-E749-4F2D-85C3-67BFAE6CF5DD}" srcOrd="0" destOrd="0" presId="urn:microsoft.com/office/officeart/2016/7/layout/LinearBlockProcessNumbered"/>
    <dgm:cxn modelId="{857BE070-6CA7-4AEB-99A1-E9784A4D8667}" type="presParOf" srcId="{7C1DB0B3-EA32-4B93-9922-6FE6589D94F1}" destId="{81FD5FD3-FAE9-4146-8E01-22EC7E9479BD}" srcOrd="1" destOrd="0" presId="urn:microsoft.com/office/officeart/2016/7/layout/LinearBlockProcessNumbered"/>
    <dgm:cxn modelId="{5A717310-3104-4C9B-990C-2BAD6F6B83A5}" type="presParOf" srcId="{7C1DB0B3-EA32-4B93-9922-6FE6589D94F1}" destId="{830E7E93-C078-45F5-B4AF-5DD326AA1732}" srcOrd="2" destOrd="0" presId="urn:microsoft.com/office/officeart/2016/7/layout/LinearBlockProcessNumbered"/>
    <dgm:cxn modelId="{C5A83446-3E35-4868-823F-11C501A7DAC9}" type="presParOf" srcId="{EE563F08-1D93-4296-87E2-2BF38A33FBBF}" destId="{81413F82-F3CC-41EC-B2FE-15045DFD49B3}" srcOrd="9" destOrd="0" presId="urn:microsoft.com/office/officeart/2016/7/layout/LinearBlockProcessNumbered"/>
    <dgm:cxn modelId="{0814B453-700F-45B0-B9B5-7CA36144D90C}" type="presParOf" srcId="{EE563F08-1D93-4296-87E2-2BF38A33FBBF}" destId="{9261C909-5DD7-4E78-98FB-9468603B3617}" srcOrd="10" destOrd="0" presId="urn:microsoft.com/office/officeart/2016/7/layout/LinearBlockProcessNumbered"/>
    <dgm:cxn modelId="{599D006B-F175-4A27-A602-BE4E4E6D81C7}" type="presParOf" srcId="{9261C909-5DD7-4E78-98FB-9468603B3617}" destId="{1536A19D-A764-4B81-B2F3-CC55BEDED078}" srcOrd="0" destOrd="0" presId="urn:microsoft.com/office/officeart/2016/7/layout/LinearBlockProcessNumbered"/>
    <dgm:cxn modelId="{98F3FB54-64FF-45A7-B7A3-EC85219A11A7}" type="presParOf" srcId="{9261C909-5DD7-4E78-98FB-9468603B3617}" destId="{5731F6A1-6370-4CE6-AF63-EB2A65D0E8B6}" srcOrd="1" destOrd="0" presId="urn:microsoft.com/office/officeart/2016/7/layout/LinearBlockProcessNumbered"/>
    <dgm:cxn modelId="{F9FF8EBE-9758-4151-BB6D-4C73DDAE23F9}" type="presParOf" srcId="{9261C909-5DD7-4E78-98FB-9468603B3617}" destId="{67EDA886-C24B-4B05-877A-4E1E965300E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6B3D5-9245-429E-B323-AB57F9DDA260}">
      <dsp:nvSpPr>
        <dsp:cNvPr id="0" name=""/>
        <dsp:cNvSpPr/>
      </dsp:nvSpPr>
      <dsp:spPr>
        <a:xfrm>
          <a:off x="0" y="932259"/>
          <a:ext cx="1660921" cy="199310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The process becomes </a:t>
          </a:r>
          <a:r>
            <a:rPr lang="en-US" sz="1300" b="1" i="0" kern="1200" baseline="0"/>
            <a:t>faster</a:t>
          </a:r>
          <a:r>
            <a:rPr lang="en-US" sz="1300" b="0" i="0" kern="1200" baseline="0"/>
            <a:t> and </a:t>
          </a:r>
          <a:r>
            <a:rPr lang="en-US" sz="1300" b="1" i="0" kern="1200" baseline="0"/>
            <a:t>more accurate</a:t>
          </a:r>
          <a:r>
            <a:rPr lang="en-US" sz="1300" b="0" i="0" kern="1200" baseline="0"/>
            <a:t>.</a:t>
          </a:r>
          <a:endParaRPr lang="en-US" sz="1300" kern="1200"/>
        </a:p>
      </dsp:txBody>
      <dsp:txXfrm>
        <a:off x="0" y="1729502"/>
        <a:ext cx="1660921" cy="1195863"/>
      </dsp:txXfrm>
    </dsp:sp>
    <dsp:sp modelId="{208B340D-193E-43D4-B180-BBF71069B49F}">
      <dsp:nvSpPr>
        <dsp:cNvPr id="0" name=""/>
        <dsp:cNvSpPr/>
      </dsp:nvSpPr>
      <dsp:spPr>
        <a:xfrm>
          <a:off x="0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01</a:t>
          </a:r>
        </a:p>
      </dsp:txBody>
      <dsp:txXfrm>
        <a:off x="0" y="932259"/>
        <a:ext cx="1660921" cy="797242"/>
      </dsp:txXfrm>
    </dsp:sp>
    <dsp:sp modelId="{7D3B3242-E1A0-485F-8B56-A242214FC7D4}">
      <dsp:nvSpPr>
        <dsp:cNvPr id="0" name=""/>
        <dsp:cNvSpPr/>
      </dsp:nvSpPr>
      <dsp:spPr>
        <a:xfrm>
          <a:off x="1793795" y="932259"/>
          <a:ext cx="1660921" cy="19931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Lecturers don’t do calculations manually.</a:t>
          </a:r>
          <a:endParaRPr lang="en-US" sz="1300" kern="1200"/>
        </a:p>
      </dsp:txBody>
      <dsp:txXfrm>
        <a:off x="1793795" y="1729502"/>
        <a:ext cx="1660921" cy="1195863"/>
      </dsp:txXfrm>
    </dsp:sp>
    <dsp:sp modelId="{5A601202-4A33-40EB-AD9D-EE1EBA4C8CAC}">
      <dsp:nvSpPr>
        <dsp:cNvPr id="0" name=""/>
        <dsp:cNvSpPr/>
      </dsp:nvSpPr>
      <dsp:spPr>
        <a:xfrm>
          <a:off x="1793795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02</a:t>
          </a:r>
        </a:p>
      </dsp:txBody>
      <dsp:txXfrm>
        <a:off x="1793795" y="932259"/>
        <a:ext cx="1660921" cy="797242"/>
      </dsp:txXfrm>
    </dsp:sp>
    <dsp:sp modelId="{7E3B8D8E-FBA9-4BC5-A56E-37E4A26D2AA1}">
      <dsp:nvSpPr>
        <dsp:cNvPr id="0" name=""/>
        <dsp:cNvSpPr/>
      </dsp:nvSpPr>
      <dsp:spPr>
        <a:xfrm>
          <a:off x="3587591" y="932259"/>
          <a:ext cx="1660921" cy="199310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Coordinators get a clean dashboard to approve claims.</a:t>
          </a:r>
          <a:endParaRPr lang="en-US" sz="1300" kern="1200"/>
        </a:p>
      </dsp:txBody>
      <dsp:txXfrm>
        <a:off x="3587591" y="1729502"/>
        <a:ext cx="1660921" cy="1195863"/>
      </dsp:txXfrm>
    </dsp:sp>
    <dsp:sp modelId="{ADB07580-61BA-4EB6-9865-EFF51F88FF9E}">
      <dsp:nvSpPr>
        <dsp:cNvPr id="0" name=""/>
        <dsp:cNvSpPr/>
      </dsp:nvSpPr>
      <dsp:spPr>
        <a:xfrm>
          <a:off x="3587591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03</a:t>
          </a:r>
        </a:p>
      </dsp:txBody>
      <dsp:txXfrm>
        <a:off x="3587591" y="932259"/>
        <a:ext cx="1660921" cy="797242"/>
      </dsp:txXfrm>
    </dsp:sp>
    <dsp:sp modelId="{AC7B058D-C384-45FE-8E04-B644C494E08F}">
      <dsp:nvSpPr>
        <dsp:cNvPr id="0" name=""/>
        <dsp:cNvSpPr/>
      </dsp:nvSpPr>
      <dsp:spPr>
        <a:xfrm>
          <a:off x="5381386" y="932259"/>
          <a:ext cx="1660921" cy="199310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HR gets automatic reports instead of doing them by hand.</a:t>
          </a:r>
          <a:endParaRPr lang="en-US" sz="1300" kern="1200"/>
        </a:p>
      </dsp:txBody>
      <dsp:txXfrm>
        <a:off x="5381386" y="1729502"/>
        <a:ext cx="1660921" cy="1195863"/>
      </dsp:txXfrm>
    </dsp:sp>
    <dsp:sp modelId="{0C5E9E2E-3EB1-44D9-B030-5AD5AB6043B5}">
      <dsp:nvSpPr>
        <dsp:cNvPr id="0" name=""/>
        <dsp:cNvSpPr/>
      </dsp:nvSpPr>
      <dsp:spPr>
        <a:xfrm>
          <a:off x="5381386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04</a:t>
          </a:r>
        </a:p>
      </dsp:txBody>
      <dsp:txXfrm>
        <a:off x="5381386" y="932259"/>
        <a:ext cx="1660921" cy="797242"/>
      </dsp:txXfrm>
    </dsp:sp>
    <dsp:sp modelId="{160B4517-E749-4F2D-85C3-67BFAE6CF5DD}">
      <dsp:nvSpPr>
        <dsp:cNvPr id="0" name=""/>
        <dsp:cNvSpPr/>
      </dsp:nvSpPr>
      <dsp:spPr>
        <a:xfrm>
          <a:off x="7175182" y="932259"/>
          <a:ext cx="1660921" cy="199310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The system reduces </a:t>
          </a:r>
          <a:r>
            <a:rPr lang="en-US" sz="1300" b="1" i="0" kern="1200" baseline="0"/>
            <a:t>mistakes</a:t>
          </a:r>
          <a:r>
            <a:rPr lang="en-US" sz="1300" b="0" i="0" kern="1200" baseline="0"/>
            <a:t>, </a:t>
          </a:r>
          <a:r>
            <a:rPr lang="en-US" sz="1300" b="1" i="0" kern="1200" baseline="0"/>
            <a:t>paperwork</a:t>
          </a:r>
          <a:r>
            <a:rPr lang="en-US" sz="1300" b="0" i="0" kern="1200" baseline="0"/>
            <a:t>, and </a:t>
          </a:r>
          <a:r>
            <a:rPr lang="en-US" sz="1300" b="1" i="0" kern="1200" baseline="0"/>
            <a:t>stress</a:t>
          </a:r>
          <a:r>
            <a:rPr lang="en-US" sz="1300" b="0" i="0" kern="1200" baseline="0"/>
            <a:t>.</a:t>
          </a:r>
          <a:endParaRPr lang="en-US" sz="1300" kern="1200"/>
        </a:p>
      </dsp:txBody>
      <dsp:txXfrm>
        <a:off x="7175182" y="1729502"/>
        <a:ext cx="1660921" cy="1195863"/>
      </dsp:txXfrm>
    </dsp:sp>
    <dsp:sp modelId="{81FD5FD3-FAE9-4146-8E01-22EC7E9479BD}">
      <dsp:nvSpPr>
        <dsp:cNvPr id="0" name=""/>
        <dsp:cNvSpPr/>
      </dsp:nvSpPr>
      <dsp:spPr>
        <a:xfrm>
          <a:off x="7175182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05</a:t>
          </a:r>
        </a:p>
      </dsp:txBody>
      <dsp:txXfrm>
        <a:off x="7175182" y="932259"/>
        <a:ext cx="1660921" cy="797242"/>
      </dsp:txXfrm>
    </dsp:sp>
    <dsp:sp modelId="{1536A19D-A764-4B81-B2F3-CC55BEDED078}">
      <dsp:nvSpPr>
        <dsp:cNvPr id="0" name=""/>
        <dsp:cNvSpPr/>
      </dsp:nvSpPr>
      <dsp:spPr>
        <a:xfrm>
          <a:off x="8968978" y="932259"/>
          <a:ext cx="1660921" cy="199310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0" rIns="164062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CMCS makes the whole claim process simple, modern, and reliable</a:t>
          </a:r>
          <a:endParaRPr lang="en-US" sz="1300" kern="1200"/>
        </a:p>
      </dsp:txBody>
      <dsp:txXfrm>
        <a:off x="8968978" y="1729502"/>
        <a:ext cx="1660921" cy="1195863"/>
      </dsp:txXfrm>
    </dsp:sp>
    <dsp:sp modelId="{5731F6A1-6370-4CE6-AF63-EB2A65D0E8B6}">
      <dsp:nvSpPr>
        <dsp:cNvPr id="0" name=""/>
        <dsp:cNvSpPr/>
      </dsp:nvSpPr>
      <dsp:spPr>
        <a:xfrm>
          <a:off x="8968978" y="932259"/>
          <a:ext cx="1660921" cy="79724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62" tIns="165100" rIns="164062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06</a:t>
          </a:r>
        </a:p>
      </dsp:txBody>
      <dsp:txXfrm>
        <a:off x="8968978" y="932259"/>
        <a:ext cx="1660921" cy="7972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634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06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2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20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33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30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26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11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09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07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53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sthetic liquid watercolor and ink">
            <a:extLst>
              <a:ext uri="{FF2B5EF4-FFF2-40B4-BE49-F238E27FC236}">
                <a16:creationId xmlns:a16="http://schemas.microsoft.com/office/drawing/2014/main" id="{56909A0D-9F17-50EE-3A25-96F01FCDA5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46" b="5991"/>
          <a:stretch>
            <a:fillRect/>
          </a:stretch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77968F-699A-E159-0A10-5CB3B7A80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en-ZA" dirty="0">
                <a:solidFill>
                  <a:srgbClr val="FFFFFF"/>
                </a:solidFill>
              </a:rPr>
              <a:t>Contract Monthly Claim System</a:t>
            </a:r>
            <a:endParaRPr lang="en-Z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2A23E3-974C-6451-1F73-4F085686A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865" y="1447799"/>
            <a:ext cx="2368905" cy="4076699"/>
          </a:xfrm>
        </p:spPr>
        <p:txBody>
          <a:bodyPr anchor="ctr">
            <a:normAutofit/>
          </a:bodyPr>
          <a:lstStyle/>
          <a:p>
            <a:r>
              <a:rPr lang="en-ZA" dirty="0">
                <a:solidFill>
                  <a:srgbClr val="FFFFFF"/>
                </a:solidFill>
              </a:rPr>
              <a:t>ST10448454 Afeziwe Thandani prog6212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72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C364F-BC87-02A0-1750-45167D20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749" y="909638"/>
            <a:ext cx="5201121" cy="1318062"/>
          </a:xfrm>
        </p:spPr>
        <p:txBody>
          <a:bodyPr>
            <a:normAutofit/>
          </a:bodyPr>
          <a:lstStyle/>
          <a:p>
            <a:r>
              <a:rPr lang="en-ZA" dirty="0"/>
              <a:t>Problem statement</a:t>
            </a:r>
          </a:p>
        </p:txBody>
      </p:sp>
      <p:pic>
        <p:nvPicPr>
          <p:cNvPr id="6" name="Picture 5" descr="A close-up of a keyboard&#10;&#10;AI-generated content may be incorrect.">
            <a:extLst>
              <a:ext uri="{FF2B5EF4-FFF2-40B4-BE49-F238E27FC236}">
                <a16:creationId xmlns:a16="http://schemas.microsoft.com/office/drawing/2014/main" id="{A12962AE-DEB9-478F-8324-CB853FA95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5" r="28284" b="-1"/>
          <a:stretch>
            <a:fillRect/>
          </a:stretch>
        </p:blipFill>
        <p:spPr>
          <a:xfrm>
            <a:off x="709872" y="731519"/>
            <a:ext cx="4976888" cy="543724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2739" y="722376"/>
            <a:ext cx="1600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2449EBC8-FAD5-09EF-2AC1-686493DDBA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90838" y="2236843"/>
            <a:ext cx="5201121" cy="39319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At many universities, lecturers complete claims using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manual forms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This process is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slow, confusing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and mistakes happen easily.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CMCS was created to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make the claim process faster and easier.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system helps lecturers, coordinators, and HR work in a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simple and modern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way.</a:t>
            </a:r>
          </a:p>
        </p:txBody>
      </p:sp>
    </p:spTree>
    <p:extLst>
      <p:ext uri="{BB962C8B-B14F-4D97-AF65-F5344CB8AC3E}">
        <p14:creationId xmlns:p14="http://schemas.microsoft.com/office/powerpoint/2010/main" val="2524276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0F0C0-DEB5-08C1-B97F-D9401916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ZA" dirty="0"/>
              <a:t>System architecture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2335C-7A71-0E39-AE0E-C9AEEA3AB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700" b="1" dirty="0"/>
              <a:t>Lecturer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Submits monthly claims.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Their claims are reviewed by the Coordinator.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Their final approved claims are processed by HR.</a:t>
            </a:r>
          </a:p>
          <a:p>
            <a:pPr>
              <a:lnSpc>
                <a:spcPct val="100000"/>
              </a:lnSpc>
            </a:pPr>
            <a:br>
              <a:rPr lang="en-US" sz="700" dirty="0"/>
            </a:br>
            <a:endParaRPr lang="en-US" sz="700" dirty="0"/>
          </a:p>
          <a:p>
            <a:pPr>
              <a:lnSpc>
                <a:spcPct val="100000"/>
              </a:lnSpc>
            </a:pPr>
            <a:r>
              <a:rPr lang="en-US" sz="700" b="1" dirty="0"/>
              <a:t>Coordinator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Receives claim submissions from Lecturers.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Reviews, checks, and approves/rejects claims.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Sends approved claims forward to HR.</a:t>
            </a:r>
          </a:p>
          <a:p>
            <a:pPr>
              <a:lnSpc>
                <a:spcPct val="100000"/>
              </a:lnSpc>
            </a:pPr>
            <a:br>
              <a:rPr lang="en-US" sz="700" dirty="0"/>
            </a:br>
            <a:endParaRPr lang="en-US" sz="700" dirty="0"/>
          </a:p>
          <a:p>
            <a:pPr>
              <a:lnSpc>
                <a:spcPct val="100000"/>
              </a:lnSpc>
            </a:pPr>
            <a:r>
              <a:rPr lang="en-US" sz="700" b="1" dirty="0"/>
              <a:t>HR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Manages all users (creates lecturers, coordinators, managers).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Views all submitted and approved claims.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Generates reports for payments.</a:t>
            </a:r>
          </a:p>
          <a:p>
            <a:pPr>
              <a:lnSpc>
                <a:spcPct val="100000"/>
              </a:lnSpc>
            </a:pPr>
            <a:r>
              <a:rPr lang="en-US" sz="700" dirty="0"/>
              <a:t>Final step before payments are made.</a:t>
            </a:r>
          </a:p>
          <a:p>
            <a:pPr>
              <a:lnSpc>
                <a:spcPct val="100000"/>
              </a:lnSpc>
            </a:pPr>
            <a:endParaRPr lang="en-ZA" sz="700" dirty="0"/>
          </a:p>
        </p:txBody>
      </p:sp>
      <p:pic>
        <p:nvPicPr>
          <p:cNvPr id="5" name="Picture 4" descr="A diagram of a computer&#10;&#10;AI-generated content may be incorrect.">
            <a:extLst>
              <a:ext uri="{FF2B5EF4-FFF2-40B4-BE49-F238E27FC236}">
                <a16:creationId xmlns:a16="http://schemas.microsoft.com/office/drawing/2014/main" id="{B4187E48-7091-1C80-A8D3-98ABF0987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6"/>
          <a:stretch>
            <a:fillRect/>
          </a:stretch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94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522BC1-2240-DA1F-37DB-392A2384D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888" y="1231900"/>
            <a:ext cx="10812462" cy="4425950"/>
          </a:xfrm>
        </p:spPr>
        <p:txBody>
          <a:bodyPr/>
          <a:lstStyle/>
          <a:p>
            <a:r>
              <a:rPr lang="en-US" dirty="0"/>
              <a:t>Lecturer → Claim</a:t>
            </a:r>
          </a:p>
          <a:p>
            <a:r>
              <a:rPr lang="en-US" dirty="0"/>
              <a:t>One Lecturer can submit many Claims.</a:t>
            </a:r>
          </a:p>
          <a:p>
            <a:r>
              <a:rPr lang="en-US" dirty="0"/>
              <a:t>Coordinator → Claims</a:t>
            </a:r>
          </a:p>
          <a:p>
            <a:r>
              <a:rPr lang="en-US" dirty="0"/>
              <a:t>One Coordinator manages many Lecturers’ Claims.</a:t>
            </a:r>
          </a:p>
          <a:p>
            <a:r>
              <a:rPr lang="en-US" dirty="0"/>
              <a:t>HR → Users</a:t>
            </a:r>
          </a:p>
          <a:p>
            <a:r>
              <a:rPr lang="en-US" dirty="0"/>
              <a:t>HR can create and manage many Users (Lecturers, Coordinators, Managers).</a:t>
            </a:r>
          </a:p>
          <a:p>
            <a:r>
              <a:rPr lang="en-US" dirty="0"/>
              <a:t>HR → Claims</a:t>
            </a:r>
          </a:p>
          <a:p>
            <a:r>
              <a:rPr lang="en-US" dirty="0"/>
              <a:t>HR can view many Claims from the whole system.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94931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277A1-A24B-217F-551F-E9505307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>
            <a:normAutofit/>
          </a:bodyPr>
          <a:lstStyle/>
          <a:p>
            <a:r>
              <a:rPr lang="en-ZA" dirty="0"/>
              <a:t>Lecturer workflow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Lecturer WorkFlow">
            <a:hlinkClick r:id="" action="ppaction://media"/>
            <a:extLst>
              <a:ext uri="{FF2B5EF4-FFF2-40B4-BE49-F238E27FC236}">
                <a16:creationId xmlns:a16="http://schemas.microsoft.com/office/drawing/2014/main" id="{CCBA4424-831A-DA68-E196-362C30CA75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0098" y="3221605"/>
            <a:ext cx="5549902" cy="29414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0236-450C-72B2-C5F2-A28799B3F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960" y="2346960"/>
            <a:ext cx="4819903" cy="377545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u="sng" dirty="0"/>
              <a:t>What a Lecturer Can Do</a:t>
            </a:r>
          </a:p>
          <a:p>
            <a:pPr>
              <a:lnSpc>
                <a:spcPct val="100000"/>
              </a:lnSpc>
            </a:pPr>
            <a:r>
              <a:rPr lang="en-US" dirty="0"/>
              <a:t>Log into the system.</a:t>
            </a:r>
          </a:p>
          <a:p>
            <a:pPr>
              <a:lnSpc>
                <a:spcPct val="100000"/>
              </a:lnSpc>
            </a:pPr>
            <a:r>
              <a:rPr lang="en-US" dirty="0"/>
              <a:t>Fill in a claim form for the hours they worked.</a:t>
            </a:r>
          </a:p>
          <a:p>
            <a:pPr>
              <a:lnSpc>
                <a:spcPct val="100000"/>
              </a:lnSpc>
            </a:pPr>
            <a:r>
              <a:rPr lang="en-US" dirty="0"/>
              <a:t>Upload a document for proof.</a:t>
            </a:r>
          </a:p>
          <a:p>
            <a:pPr>
              <a:lnSpc>
                <a:spcPct val="100000"/>
              </a:lnSpc>
            </a:pPr>
            <a:r>
              <a:rPr lang="en-US" dirty="0"/>
              <a:t>The system automatically calculates the total amount using hours × rate.</a:t>
            </a:r>
          </a:p>
          <a:p>
            <a:pPr>
              <a:lnSpc>
                <a:spcPct val="100000"/>
              </a:lnSpc>
            </a:pPr>
            <a:r>
              <a:rPr lang="en-US" dirty="0"/>
              <a:t>The form checks for errors before submission (like missing fields or wrong numbers).</a:t>
            </a:r>
            <a:br>
              <a:rPr lang="en-US" dirty="0"/>
            </a:br>
            <a:br>
              <a:rPr lang="en-US" dirty="0"/>
            </a:br>
            <a:r>
              <a:rPr lang="en-US" b="1" u="sng" dirty="0">
                <a:solidFill>
                  <a:srgbClr val="FF0000"/>
                </a:solidFill>
              </a:rPr>
              <a:t>Play the video to see</a:t>
            </a:r>
          </a:p>
          <a:p>
            <a:pPr>
              <a:lnSpc>
                <a:spcPct val="100000"/>
              </a:lnSpc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9195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E1656E-A667-DAF7-65FC-29F1E45EE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399"/>
            <a:ext cx="5239272" cy="1621147"/>
          </a:xfrm>
        </p:spPr>
        <p:txBody>
          <a:bodyPr>
            <a:normAutofit/>
          </a:bodyPr>
          <a:lstStyle/>
          <a:p>
            <a:r>
              <a:rPr lang="en-ZA" dirty="0"/>
              <a:t>Coordinator Workflow</a:t>
            </a:r>
          </a:p>
        </p:txBody>
      </p:sp>
      <p:cxnSp>
        <p:nvCxnSpPr>
          <p:cNvPr id="11" name="Straight Connector 1">
            <a:extLst>
              <a:ext uri="{FF2B5EF4-FFF2-40B4-BE49-F238E27FC236}">
                <a16:creationId xmlns:a16="http://schemas.microsoft.com/office/drawing/2014/main" id="{7D3DF08D-8EDA-0FB3-59D9-B692F2ADD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ordinator Flow">
            <a:hlinkClick r:id="" action="ppaction://media"/>
            <a:extLst>
              <a:ext uri="{FF2B5EF4-FFF2-40B4-BE49-F238E27FC236}">
                <a16:creationId xmlns:a16="http://schemas.microsoft.com/office/drawing/2014/main" id="{379887C7-34D9-D2B7-24FE-1C6633238C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4672" y="3452396"/>
            <a:ext cx="5138688" cy="27106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53B1C-08ED-F6A4-888F-3CC3AFEA8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6176" y="914399"/>
            <a:ext cx="5138688" cy="5248657"/>
          </a:xfrm>
        </p:spPr>
        <p:txBody>
          <a:bodyPr>
            <a:normAutofit/>
          </a:bodyPr>
          <a:lstStyle/>
          <a:p>
            <a:r>
              <a:rPr lang="en-US" u="sng" dirty="0"/>
              <a:t>What the Coordinator Can Do</a:t>
            </a:r>
          </a:p>
          <a:p>
            <a:r>
              <a:rPr lang="en-US" dirty="0"/>
              <a:t>See all lecturer claims.</a:t>
            </a:r>
          </a:p>
          <a:p>
            <a:r>
              <a:rPr lang="en-US" dirty="0"/>
              <a:t>View the status (Pending, Approved, Rejected).</a:t>
            </a:r>
          </a:p>
          <a:p>
            <a:r>
              <a:rPr lang="en-US" dirty="0"/>
              <a:t>Approve or reject claims with one click.</a:t>
            </a:r>
          </a:p>
          <a:p>
            <a:r>
              <a:rPr lang="en-US" dirty="0"/>
              <a:t>The system helps them by showing:</a:t>
            </a:r>
          </a:p>
          <a:p>
            <a:pPr lvl="1"/>
            <a:r>
              <a:rPr lang="en-US" dirty="0"/>
              <a:t>Claim details</a:t>
            </a:r>
          </a:p>
          <a:p>
            <a:pPr lvl="1"/>
            <a:r>
              <a:rPr lang="en-US" dirty="0"/>
              <a:t>Total amount</a:t>
            </a:r>
          </a:p>
          <a:p>
            <a:pPr lvl="1"/>
            <a:r>
              <a:rPr lang="en-US" dirty="0"/>
              <a:t>Submission date</a:t>
            </a:r>
          </a:p>
          <a:p>
            <a:r>
              <a:rPr lang="en-US" b="1" u="sng" dirty="0">
                <a:solidFill>
                  <a:srgbClr val="FF0000"/>
                </a:solidFill>
              </a:rPr>
              <a:t>Play the video to see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748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D2D0A4-0DBF-8FDF-2700-7DA75803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>
            <a:normAutofit/>
          </a:bodyPr>
          <a:lstStyle/>
          <a:p>
            <a:r>
              <a:rPr lang="en-ZA" dirty="0"/>
              <a:t>HR workflow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HR WorkFlow">
            <a:hlinkClick r:id="" action="ppaction://media"/>
            <a:extLst>
              <a:ext uri="{FF2B5EF4-FFF2-40B4-BE49-F238E27FC236}">
                <a16:creationId xmlns:a16="http://schemas.microsoft.com/office/drawing/2014/main" id="{B2844F9E-B501-9F1C-5E50-ED49855D8D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0098" y="3221605"/>
            <a:ext cx="5549902" cy="29414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431CF-E09E-C862-2275-801331A91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960" y="2346960"/>
            <a:ext cx="4819903" cy="3775456"/>
          </a:xfrm>
        </p:spPr>
        <p:txBody>
          <a:bodyPr>
            <a:normAutofit fontScale="92500" lnSpcReduction="10000"/>
          </a:bodyPr>
          <a:lstStyle/>
          <a:p>
            <a:r>
              <a:rPr lang="en-US" u="sng" dirty="0"/>
              <a:t>What HR Can Do</a:t>
            </a:r>
          </a:p>
          <a:p>
            <a:r>
              <a:rPr lang="en-US" dirty="0"/>
              <a:t>Manage lecturers (add, edit, delete).</a:t>
            </a:r>
          </a:p>
          <a:p>
            <a:r>
              <a:rPr lang="en-US" dirty="0"/>
              <a:t>Update hourly rates.</a:t>
            </a:r>
          </a:p>
          <a:p>
            <a:r>
              <a:rPr lang="en-US" dirty="0"/>
              <a:t>See all claims in one place.</a:t>
            </a:r>
          </a:p>
          <a:p>
            <a:r>
              <a:rPr lang="en-US" dirty="0"/>
              <a:t>Generate a PDF report for:</a:t>
            </a:r>
          </a:p>
          <a:p>
            <a:pPr lvl="1"/>
            <a:r>
              <a:rPr lang="en-US" dirty="0"/>
              <a:t>Total number of claims</a:t>
            </a:r>
          </a:p>
          <a:p>
            <a:pPr lvl="1"/>
            <a:r>
              <a:rPr lang="en-US" dirty="0"/>
              <a:t>Approved claims</a:t>
            </a:r>
          </a:p>
          <a:p>
            <a:pPr lvl="1"/>
            <a:r>
              <a:rPr lang="en-US" dirty="0"/>
              <a:t>Rejected claims</a:t>
            </a:r>
          </a:p>
          <a:p>
            <a:pPr lvl="1"/>
            <a:r>
              <a:rPr lang="en-US" dirty="0"/>
              <a:t>Claim totals</a:t>
            </a:r>
          </a:p>
          <a:p>
            <a:r>
              <a:rPr lang="en-US" b="1" u="sng" dirty="0">
                <a:solidFill>
                  <a:srgbClr val="FF0000"/>
                </a:solidFill>
              </a:rPr>
              <a:t>Play the video to see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1217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4025F-9508-44DF-A46A-589363FB4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6" y="909637"/>
            <a:ext cx="4800600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dirty="0"/>
              <a:t>Technical highlights</a:t>
            </a:r>
            <a:endParaRPr lang="en-ZA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39B98F37-9CD9-A0A6-491D-DE81D878BF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9" r="40471" b="-1"/>
          <a:stretch>
            <a:fillRect/>
          </a:stretch>
        </p:blipFill>
        <p:spPr>
          <a:xfrm>
            <a:off x="20" y="10"/>
            <a:ext cx="6044164" cy="6857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723900"/>
            <a:ext cx="461007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8CEE0E6-2B8D-C9B7-7AF1-46F94C6AAB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96186" y="2221992"/>
            <a:ext cx="4800600" cy="37398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CMCS is built using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C# and WPF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Entity Framework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for the database.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SQL Server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to store all users and claims.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GitHub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was used to manage versions and backup the project.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6142781"/>
            <a:ext cx="46100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99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ADFF77-745E-CFC4-5019-DDED6D54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98176" cy="1051914"/>
          </a:xfrm>
        </p:spPr>
        <p:txBody>
          <a:bodyPr>
            <a:normAutofit/>
          </a:bodyPr>
          <a:lstStyle/>
          <a:p>
            <a:r>
              <a:rPr lang="en-ZA" dirty="0"/>
              <a:t>Benefits and value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EFB588C1-BE81-A026-02CB-324C582B0F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9919810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839287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456</Words>
  <Application>Microsoft Office PowerPoint</Application>
  <PresentationFormat>Widescreen</PresentationFormat>
  <Paragraphs>77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Calisto MT</vt:lpstr>
      <vt:lpstr>Univers Condensed</vt:lpstr>
      <vt:lpstr>ChronicleVTI</vt:lpstr>
      <vt:lpstr>Contract Monthly Claim System</vt:lpstr>
      <vt:lpstr>Problem statement</vt:lpstr>
      <vt:lpstr>System architecture</vt:lpstr>
      <vt:lpstr>PowerPoint Presentation</vt:lpstr>
      <vt:lpstr>Lecturer workflow</vt:lpstr>
      <vt:lpstr>Coordinator Workflow</vt:lpstr>
      <vt:lpstr>HR workflow</vt:lpstr>
      <vt:lpstr>Technical highlights</vt:lpstr>
      <vt:lpstr>Benefits and value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Afeziwe Sixolile Thandani</dc:creator>
  <cp:lastModifiedBy>Afeziwe Thandani</cp:lastModifiedBy>
  <cp:revision>1</cp:revision>
  <dcterms:created xsi:type="dcterms:W3CDTF">2025-11-21T19:38:33Z</dcterms:created>
  <dcterms:modified xsi:type="dcterms:W3CDTF">2025-11-21T20:57:42Z</dcterms:modified>
</cp:coreProperties>
</file>

<file path=docProps/thumbnail.jpeg>
</file>